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7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8128"/>
            <a:ext cx="2743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Arial"/>
              </a:defRPr>
            </a:pPr>
            <a:r>
              <a:rPr dirty="0" err="1"/>
              <a:t>नेपाल</a:t>
            </a:r>
            <a:r>
              <a:rPr dirty="0"/>
              <a:t> </a:t>
            </a:r>
            <a:r>
              <a:rPr dirty="0" err="1"/>
              <a:t>सरकार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216408"/>
            <a:ext cx="2743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0">
                <a:solidFill>
                  <a:srgbClr val="FFFFFF"/>
                </a:solidFill>
                <a:latin typeface="Arial"/>
              </a:defRPr>
            </a:pPr>
            <a:r>
              <a:rPr sz="1200" dirty="0" err="1"/>
              <a:t>गृह</a:t>
            </a:r>
            <a:r>
              <a:rPr sz="1200" dirty="0"/>
              <a:t> </a:t>
            </a:r>
            <a:r>
              <a:rPr sz="1200" dirty="0" err="1"/>
              <a:t>मन्त्रालय</a:t>
            </a:r>
            <a:endParaRPr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822960" y="406400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474720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237744"/>
            <a:ext cx="3474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sz="1400" dirty="0"/>
              <a:t>📅 </a:t>
            </a:r>
            <a:r>
              <a:rPr sz="1400" dirty="0" err="1"/>
              <a:t>अवधि</a:t>
            </a:r>
            <a:r>
              <a:rPr sz="1400" dirty="0"/>
              <a:t>: २०८३ </a:t>
            </a:r>
            <a:r>
              <a:rPr sz="1400" dirty="0" err="1"/>
              <a:t>भाद्र</a:t>
            </a:r>
            <a:r>
              <a:rPr sz="1400" dirty="0"/>
              <a:t> </a:t>
            </a:r>
            <a:r>
              <a:rPr sz="1400" dirty="0" smtClean="0"/>
              <a:t>०</a:t>
            </a:r>
            <a:r>
              <a:rPr lang="ne-NP" sz="1400" dirty="0"/>
              <a:t>८</a:t>
            </a:r>
            <a:r>
              <a:rPr sz="1400" dirty="0" smtClean="0"/>
              <a:t> </a:t>
            </a:r>
            <a:r>
              <a:rPr sz="1400" dirty="0" err="1"/>
              <a:t>गते</a:t>
            </a:r>
            <a:r>
              <a:rPr sz="1400" dirty="0"/>
              <a:t> </a:t>
            </a:r>
            <a:r>
              <a:rPr sz="1400" dirty="0" err="1"/>
              <a:t>देखि</a:t>
            </a:r>
            <a:r>
              <a:rPr sz="1400" dirty="0"/>
              <a:t> </a:t>
            </a:r>
            <a:r>
              <a:rPr lang="ne-NP" sz="1400" dirty="0" smtClean="0"/>
              <a:t>१४</a:t>
            </a:r>
            <a:r>
              <a:rPr sz="1400" dirty="0" smtClean="0"/>
              <a:t> </a:t>
            </a:r>
            <a:r>
              <a:rPr sz="1400" dirty="0" err="1"/>
              <a:t>गतेसम्म</a:t>
            </a:r>
            <a:endParaRPr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515600" y="109728"/>
            <a:ext cx="1371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800" b="1">
                <a:solidFill>
                  <a:srgbClr val="FFFFFF"/>
                </a:solidFill>
                <a:latin typeface="Arial"/>
              </a:defRPr>
            </a:pPr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dirty="0" smtClean="0"/>
              <a:t>१६</a:t>
            </a:r>
            <a:r>
              <a:rPr sz="1600" dirty="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/>
              <a:t>सक्रिय फाँट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 err="1"/>
              <a:t>पारदर्शी</a:t>
            </a:r>
            <a:r>
              <a:rPr dirty="0"/>
              <a:t>, </a:t>
            </a:r>
            <a:r>
              <a:rPr dirty="0" err="1"/>
              <a:t>छिटो</a:t>
            </a:r>
            <a:r>
              <a:rPr dirty="0"/>
              <a:t> र </a:t>
            </a:r>
            <a:r>
              <a:rPr dirty="0" err="1"/>
              <a:t>प्रभावकारी</a:t>
            </a:r>
            <a:endParaRPr dirty="0"/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32" name="TextBox 31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657600" y="10058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FFFFFF"/>
                </a:solidFill>
                <a:latin typeface="Arial"/>
              </a:defRPr>
            </a:pPr>
            <a:r>
              <a:t>🆔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97680" y="960120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dirty="0" err="1">
                <a:solidFill>
                  <a:schemeClr val="bg1"/>
                </a:solidFill>
              </a:rPr>
              <a:t>नागरिकता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फाँट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 sz="1600" dirty="0">
                <a:solidFill>
                  <a:schemeClr val="bg1"/>
                </a:solidFill>
              </a:rPr>
              <a:t>Citizenship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: </a:t>
            </a:r>
            <a:r>
              <a:rPr lang="ne-NP" sz="1600" dirty="0" smtClean="0"/>
              <a:t>३३२</a:t>
            </a:r>
            <a:endParaRPr sz="16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657600" y="1828800"/>
            <a:ext cx="2468880" cy="1234440"/>
          </a:xfrm>
          <a:prstGeom prst="roundRect">
            <a:avLst/>
          </a:prstGeom>
          <a:solidFill>
            <a:srgbClr val="E8F5E9"/>
          </a:solidFill>
          <a:ln w="254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65760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2E7D32"/>
                </a:solidFill>
                <a:latin typeface="Arial"/>
              </a:defRPr>
            </a:pPr>
            <a:r>
              <a:rPr lang="ne-NP" dirty="0" smtClean="0"/>
              <a:t>६८</a:t>
            </a:r>
            <a:endParaRPr dirty="0"/>
          </a:p>
        </p:txBody>
      </p:sp>
      <p:sp>
        <p:nvSpPr>
          <p:cNvPr id="42" name="TextBox 41"/>
          <p:cNvSpPr txBox="1"/>
          <p:nvPr/>
        </p:nvSpPr>
        <p:spPr>
          <a:xfrm>
            <a:off x="3657600" y="228600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 dirty="0" err="1"/>
              <a:t>नयाँ</a:t>
            </a:r>
            <a:r>
              <a:rPr sz="1400" dirty="0"/>
              <a:t> </a:t>
            </a:r>
            <a:r>
              <a:rPr sz="1400" dirty="0" err="1"/>
              <a:t>नागरिकता</a:t>
            </a:r>
            <a:r>
              <a:rPr sz="1400" dirty="0"/>
              <a:t> (</a:t>
            </a:r>
            <a:r>
              <a:rPr sz="1400" dirty="0" err="1"/>
              <a:t>वंशज</a:t>
            </a:r>
            <a:r>
              <a:rPr sz="1400" dirty="0"/>
              <a:t>)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55080" y="1828800"/>
            <a:ext cx="2468880" cy="1234440"/>
          </a:xfrm>
          <a:prstGeom prst="roundRect">
            <a:avLst/>
          </a:prstGeom>
          <a:solidFill>
            <a:srgbClr val="FFF3E0"/>
          </a:solidFill>
          <a:ln w="254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35508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E65100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45" name="TextBox 44"/>
          <p:cNvSpPr txBox="1"/>
          <p:nvPr/>
        </p:nvSpPr>
        <p:spPr>
          <a:xfrm>
            <a:off x="6355080" y="228600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नयाँ नागरिकता (वैवाहिक)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052560" y="1828800"/>
            <a:ext cx="2468880" cy="1234440"/>
          </a:xfrm>
          <a:prstGeom prst="roundRect">
            <a:avLst/>
          </a:prstGeom>
          <a:solidFill>
            <a:srgbClr val="E3F2FD"/>
          </a:solidFill>
          <a:ln w="254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05256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565C0"/>
                </a:solidFill>
                <a:latin typeface="Arial"/>
              </a:defRPr>
            </a:pPr>
            <a:r>
              <a:rPr lang="ne-NP" dirty="0" smtClean="0"/>
              <a:t>४८</a:t>
            </a:r>
            <a:endParaRPr dirty="0"/>
          </a:p>
        </p:txBody>
      </p:sp>
      <p:sp>
        <p:nvSpPr>
          <p:cNvPr id="48" name="TextBox 47"/>
          <p:cNvSpPr txBox="1"/>
          <p:nvPr/>
        </p:nvSpPr>
        <p:spPr>
          <a:xfrm>
            <a:off x="9052560" y="228600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प्रतिलिपि वितरण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657600" y="3246120"/>
            <a:ext cx="2468880" cy="1234440"/>
          </a:xfrm>
          <a:prstGeom prst="roundRect">
            <a:avLst/>
          </a:prstGeom>
          <a:solidFill>
            <a:srgbClr val="F3E5F5"/>
          </a:solidFill>
          <a:ln w="254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657600" y="329184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२१३</a:t>
            </a:r>
            <a:endParaRPr dirty="0"/>
          </a:p>
        </p:txBody>
      </p:sp>
      <p:sp>
        <p:nvSpPr>
          <p:cNvPr id="51" name="TextBox 50"/>
          <p:cNvSpPr txBox="1"/>
          <p:nvPr/>
        </p:nvSpPr>
        <p:spPr>
          <a:xfrm>
            <a:off x="3657600" y="370332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अभिलेखिकरण/डिजिटाइजेशन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55080" y="3246120"/>
            <a:ext cx="2468880" cy="1234440"/>
          </a:xfrm>
          <a:prstGeom prst="roundRect">
            <a:avLst/>
          </a:prstGeom>
          <a:solidFill>
            <a:srgbClr val="FFEBEE"/>
          </a:solidFill>
          <a:ln w="25400">
            <a:solidFill>
              <a:srgbClr val="F443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355080" y="329184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C62828"/>
                </a:solidFill>
                <a:latin typeface="Arial"/>
              </a:defRPr>
            </a:pPr>
            <a:r>
              <a:rPr lang="ne-NP" dirty="0" smtClean="0"/>
              <a:t>२</a:t>
            </a:r>
            <a:endParaRPr dirty="0"/>
          </a:p>
        </p:txBody>
      </p:sp>
      <p:sp>
        <p:nvSpPr>
          <p:cNvPr id="54" name="TextBox 53"/>
          <p:cNvSpPr txBox="1"/>
          <p:nvPr/>
        </p:nvSpPr>
        <p:spPr>
          <a:xfrm>
            <a:off x="6355080" y="370332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परित्याग/रद्द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052560" y="3246120"/>
            <a:ext cx="2468880" cy="1234440"/>
          </a:xfrm>
          <a:prstGeom prst="roundRect">
            <a:avLst/>
          </a:prstGeom>
          <a:solidFill>
            <a:srgbClr val="E0F7FA"/>
          </a:solidFill>
          <a:ln w="25400">
            <a:solidFill>
              <a:srgbClr val="00BC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9052560" y="329184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00838F"/>
                </a:solidFill>
                <a:latin typeface="Arial"/>
              </a:defRPr>
            </a:pPr>
            <a:r>
              <a:rPr lang="ne-NP" dirty="0" smtClean="0"/>
              <a:t>१</a:t>
            </a:r>
            <a:endParaRPr dirty="0"/>
          </a:p>
        </p:txBody>
      </p:sp>
      <p:sp>
        <p:nvSpPr>
          <p:cNvPr id="57" name="TextBox 56"/>
          <p:cNvSpPr txBox="1"/>
          <p:nvPr/>
        </p:nvSpPr>
        <p:spPr>
          <a:xfrm>
            <a:off x="9052560" y="370332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नाबालक परिचय पत्र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49693"/>
            <a:ext cx="635150" cy="53713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5892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rial"/>
              </a:defRPr>
            </a:pPr>
            <a:r>
              <a:rPr dirty="0" err="1"/>
              <a:t>नेपाल</a:t>
            </a:r>
            <a:r>
              <a:rPr dirty="0"/>
              <a:t> </a:t>
            </a:r>
            <a:r>
              <a:rPr dirty="0" err="1"/>
              <a:t>सरकार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254508"/>
            <a:ext cx="2743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rial"/>
              </a:defRPr>
            </a:pPr>
            <a:r>
              <a:rPr dirty="0" err="1"/>
              <a:t>गृह</a:t>
            </a:r>
            <a:r>
              <a:rPr dirty="0"/>
              <a:t> </a:t>
            </a:r>
            <a:r>
              <a:rPr dirty="0" err="1"/>
              <a:t>मन्त्रालय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822960" y="4191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678434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33565" y="237744"/>
            <a:ext cx="37490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lang="en-US" sz="1400" dirty="0"/>
              <a:t>📅 </a:t>
            </a:r>
            <a:r>
              <a:rPr lang="ne-NP" sz="1400" dirty="0"/>
              <a:t>अवधि: २०८३ भाद्र ०८ गते देखि १४ गतेसम्म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सक्रिय</a:t>
            </a:r>
            <a:r>
              <a:rPr sz="1600" dirty="0"/>
              <a:t> </a:t>
            </a:r>
            <a:r>
              <a:rPr sz="1600" dirty="0" err="1"/>
              <a:t>फाँट</a:t>
            </a:r>
            <a:endParaRPr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 err="1"/>
              <a:t>पारदर्शी</a:t>
            </a:r>
            <a:r>
              <a:rPr dirty="0"/>
              <a:t>, </a:t>
            </a:r>
            <a:r>
              <a:rPr dirty="0" err="1"/>
              <a:t>छिटो</a:t>
            </a:r>
            <a:r>
              <a:rPr dirty="0"/>
              <a:t> र </a:t>
            </a:r>
            <a:r>
              <a:rPr dirty="0" err="1"/>
              <a:t>प्रभावकारी</a:t>
            </a:r>
            <a:endParaRPr dirty="0"/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657600" y="10058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FFFFFF"/>
                </a:solidFill>
                <a:latin typeface="Arial"/>
              </a:defRPr>
            </a:pPr>
            <a:r>
              <a:t>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97680" y="960120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sz="2000" dirty="0" err="1">
                <a:solidFill>
                  <a:schemeClr val="bg1"/>
                </a:solidFill>
              </a:rPr>
              <a:t>राहदानी</a:t>
            </a:r>
            <a:r>
              <a:rPr sz="2000" dirty="0">
                <a:solidFill>
                  <a:schemeClr val="bg1"/>
                </a:solidFill>
              </a:rPr>
              <a:t> </a:t>
            </a:r>
            <a:r>
              <a:rPr sz="2000" dirty="0" err="1">
                <a:solidFill>
                  <a:schemeClr val="bg1"/>
                </a:solidFill>
              </a:rPr>
              <a:t>फाँट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 dirty="0">
                <a:solidFill>
                  <a:schemeClr val="bg1"/>
                </a:solidFill>
              </a:rPr>
              <a:t>Passport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: </a:t>
            </a:r>
            <a:r>
              <a:rPr lang="ne-NP" sz="1600" dirty="0" smtClean="0"/>
              <a:t>६३</a:t>
            </a:r>
            <a:endParaRPr sz="16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840480" y="2103120"/>
            <a:ext cx="3749039" cy="2194560"/>
          </a:xfrm>
          <a:prstGeom prst="roundRect">
            <a:avLst/>
          </a:prstGeom>
          <a:solidFill>
            <a:srgbClr val="E8F5E9"/>
          </a:solidFill>
          <a:ln w="381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840480" y="219456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2E7D32"/>
                </a:solidFill>
                <a:latin typeface="Arial"/>
              </a:defRPr>
            </a:pPr>
            <a:r>
              <a:t>📝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40480" y="260604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2E7D32"/>
                </a:solidFill>
                <a:latin typeface="Arial"/>
              </a:defRPr>
            </a:pPr>
            <a:r>
              <a:rPr lang="ne-NP" dirty="0" smtClean="0"/>
              <a:t>४०</a:t>
            </a:r>
            <a:endParaRPr dirty="0"/>
          </a:p>
        </p:txBody>
      </p:sp>
      <p:sp>
        <p:nvSpPr>
          <p:cNvPr id="43" name="TextBox 42"/>
          <p:cNvSpPr txBox="1"/>
          <p:nvPr/>
        </p:nvSpPr>
        <p:spPr>
          <a:xfrm>
            <a:off x="3840480" y="310896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2E7D32"/>
                </a:solidFill>
                <a:latin typeface="Arial"/>
              </a:defRPr>
            </a:pPr>
            <a:r>
              <a:rPr sz="1600" dirty="0" err="1"/>
              <a:t>राहदानी</a:t>
            </a:r>
            <a:r>
              <a:rPr sz="1600" dirty="0"/>
              <a:t> </a:t>
            </a:r>
            <a:r>
              <a:rPr sz="1600" dirty="0" err="1"/>
              <a:t>विवरण</a:t>
            </a:r>
            <a:r>
              <a:rPr sz="1600" dirty="0"/>
              <a:t> </a:t>
            </a:r>
            <a:r>
              <a:rPr sz="1600" dirty="0" err="1"/>
              <a:t>संकलन</a:t>
            </a:r>
            <a:r>
              <a:rPr sz="1600" dirty="0"/>
              <a:t>/</a:t>
            </a:r>
            <a:r>
              <a:rPr sz="1600" dirty="0" err="1"/>
              <a:t>दर्ता</a:t>
            </a:r>
            <a:endParaRPr sz="1600" dirty="0"/>
          </a:p>
        </p:txBody>
      </p:sp>
      <p:sp>
        <p:nvSpPr>
          <p:cNvPr id="44" name="Rounded Rectangle 43"/>
          <p:cNvSpPr/>
          <p:nvPr/>
        </p:nvSpPr>
        <p:spPr>
          <a:xfrm>
            <a:off x="7772400" y="2103120"/>
            <a:ext cx="3749039" cy="2194560"/>
          </a:xfrm>
          <a:prstGeom prst="roundRect">
            <a:avLst/>
          </a:prstGeom>
          <a:solidFill>
            <a:srgbClr val="E3F2FD"/>
          </a:solidFill>
          <a:ln w="381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772400" y="219456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1565C0"/>
                </a:solidFill>
                <a:latin typeface="Arial"/>
              </a:defRPr>
            </a:pPr>
            <a:r>
              <a:t>✈️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72400" y="260604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1565C0"/>
                </a:solidFill>
                <a:latin typeface="Arial"/>
              </a:defRPr>
            </a:pPr>
            <a:r>
              <a:rPr lang="ne-NP" dirty="0" smtClean="0"/>
              <a:t>२३</a:t>
            </a:r>
            <a:endParaRPr dirty="0"/>
          </a:p>
        </p:txBody>
      </p:sp>
      <p:sp>
        <p:nvSpPr>
          <p:cNvPr id="47" name="TextBox 46"/>
          <p:cNvSpPr txBox="1"/>
          <p:nvPr/>
        </p:nvSpPr>
        <p:spPr>
          <a:xfrm>
            <a:off x="7772400" y="310896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1565C0"/>
                </a:solidFill>
                <a:latin typeface="Arial"/>
              </a:defRPr>
            </a:pPr>
            <a:r>
              <a:rPr sz="1600"/>
              <a:t>राहदानी वितरण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sp>
        <p:nvSpPr>
          <p:cNvPr id="49" name="TextBox 48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50" name="TextBox 49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sp>
        <p:nvSpPr>
          <p:cNvPr id="51" name="TextBox 50"/>
          <p:cNvSpPr txBox="1"/>
          <p:nvPr/>
        </p:nvSpPr>
        <p:spPr>
          <a:xfrm>
            <a:off x="9753600" y="67177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6" y="98044"/>
            <a:ext cx="710629" cy="60096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dirty="0" smtClean="0"/>
              <a:t>१५</a:t>
            </a:r>
            <a:r>
              <a:rPr sz="1600" dirty="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812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rial"/>
              </a:defRPr>
            </a:pPr>
            <a:r>
              <a:rPr dirty="0" err="1"/>
              <a:t>नेपाल</a:t>
            </a:r>
            <a:r>
              <a:rPr dirty="0"/>
              <a:t> </a:t>
            </a:r>
            <a:r>
              <a:rPr dirty="0" err="1"/>
              <a:t>सरकार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216408"/>
            <a:ext cx="2743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rial"/>
              </a:defRPr>
            </a:pPr>
            <a:r>
              <a:rPr dirty="0" err="1"/>
              <a:t>गृह</a:t>
            </a:r>
            <a:r>
              <a:rPr dirty="0"/>
              <a:t> </a:t>
            </a:r>
            <a:r>
              <a:rPr dirty="0" err="1"/>
              <a:t>मन्त्रालय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822960" y="3810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474720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/>
          </a:p>
        </p:txBody>
      </p:sp>
      <p:sp>
        <p:nvSpPr>
          <p:cNvPr id="10" name="TextBox 9"/>
          <p:cNvSpPr txBox="1"/>
          <p:nvPr/>
        </p:nvSpPr>
        <p:spPr>
          <a:xfrm>
            <a:off x="4389120" y="237744"/>
            <a:ext cx="3474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lang="en-US" sz="1200" dirty="0"/>
              <a:t>📅 </a:t>
            </a:r>
            <a:r>
              <a:rPr lang="ne-NP" sz="1200" dirty="0"/>
              <a:t>अवधि: २०८३ भाद्र ०८ गते देखि १४ गतेसम्म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सक्रिय</a:t>
            </a:r>
            <a:r>
              <a:rPr sz="1600" dirty="0"/>
              <a:t> </a:t>
            </a:r>
            <a:r>
              <a:rPr sz="1600" dirty="0" err="1"/>
              <a:t>फाँट</a:t>
            </a:r>
            <a:endParaRPr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t>पारदर्शी, छिटो र प्रभावकारी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6A1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297680" y="960120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dirty="0" err="1">
                <a:solidFill>
                  <a:schemeClr val="bg1"/>
                </a:solidFill>
              </a:rPr>
              <a:t>राष्ट्रिय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परिचय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पत्र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फाँट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>
                <a:solidFill>
                  <a:schemeClr val="bg1"/>
                </a:solidFill>
              </a:rPr>
              <a:t>National ID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: </a:t>
            </a:r>
            <a:r>
              <a:rPr lang="ne-NP" sz="1600" dirty="0" smtClean="0"/>
              <a:t>४२६</a:t>
            </a:r>
            <a:endParaRPr sz="16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840480" y="1825234"/>
            <a:ext cx="3749039" cy="2194560"/>
          </a:xfrm>
          <a:prstGeom prst="roundRect">
            <a:avLst/>
          </a:prstGeom>
          <a:solidFill>
            <a:srgbClr val="F3E5F5"/>
          </a:solidFill>
          <a:ln w="381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840480" y="219456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6A1B9A"/>
                </a:solidFill>
                <a:latin typeface="Arial"/>
              </a:defRPr>
            </a:pPr>
            <a:r>
              <a:t>📋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40480" y="260604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२०१</a:t>
            </a:r>
            <a:endParaRPr dirty="0"/>
          </a:p>
        </p:txBody>
      </p:sp>
      <p:sp>
        <p:nvSpPr>
          <p:cNvPr id="43" name="TextBox 42"/>
          <p:cNvSpPr txBox="1"/>
          <p:nvPr/>
        </p:nvSpPr>
        <p:spPr>
          <a:xfrm>
            <a:off x="3840480" y="310896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6A1B9A"/>
                </a:solidFill>
                <a:latin typeface="Arial"/>
              </a:defRPr>
            </a:pPr>
            <a:r>
              <a:rPr sz="1600" dirty="0" err="1"/>
              <a:t>विवरण</a:t>
            </a:r>
            <a:r>
              <a:rPr sz="1600" dirty="0"/>
              <a:t> </a:t>
            </a:r>
            <a:r>
              <a:rPr sz="1600" dirty="0" err="1"/>
              <a:t>संकलन</a:t>
            </a:r>
            <a:r>
              <a:rPr sz="1600" dirty="0"/>
              <a:t>/</a:t>
            </a:r>
            <a:r>
              <a:rPr sz="1600" dirty="0" err="1"/>
              <a:t>दर्ता</a:t>
            </a:r>
            <a:endParaRPr sz="1600" dirty="0"/>
          </a:p>
        </p:txBody>
      </p:sp>
      <p:sp>
        <p:nvSpPr>
          <p:cNvPr id="44" name="Rounded Rectangle 43"/>
          <p:cNvSpPr/>
          <p:nvPr/>
        </p:nvSpPr>
        <p:spPr>
          <a:xfrm>
            <a:off x="7772400" y="2103120"/>
            <a:ext cx="3749039" cy="2194560"/>
          </a:xfrm>
          <a:prstGeom prst="roundRect">
            <a:avLst/>
          </a:prstGeom>
          <a:solidFill>
            <a:srgbClr val="E0F7FA"/>
          </a:solidFill>
          <a:ln w="38100">
            <a:solidFill>
              <a:srgbClr val="00BC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772400" y="219456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00838F"/>
                </a:solidFill>
                <a:latin typeface="Arial"/>
              </a:defRPr>
            </a:pPr>
            <a:r>
              <a:t>💳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72400" y="260604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00838F"/>
                </a:solidFill>
                <a:latin typeface="Arial"/>
              </a:defRPr>
            </a:pPr>
            <a:r>
              <a:rPr lang="ne-NP" dirty="0" smtClean="0"/>
              <a:t>२५</a:t>
            </a:r>
            <a:endParaRPr dirty="0"/>
          </a:p>
        </p:txBody>
      </p:sp>
      <p:sp>
        <p:nvSpPr>
          <p:cNvPr id="47" name="TextBox 46"/>
          <p:cNvSpPr txBox="1"/>
          <p:nvPr/>
        </p:nvSpPr>
        <p:spPr>
          <a:xfrm>
            <a:off x="7772400" y="310896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00838F"/>
                </a:solidFill>
                <a:latin typeface="Arial"/>
              </a:defRPr>
            </a:pPr>
            <a:r>
              <a:rPr sz="1600"/>
              <a:t>NID Card वितरण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sp>
        <p:nvSpPr>
          <p:cNvPr id="50" name="TextBox 49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51" name="TextBox 50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4" y="45720"/>
            <a:ext cx="801076" cy="677453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  <p:sp>
        <p:nvSpPr>
          <p:cNvPr id="48" name="Rounded Rectangle 47"/>
          <p:cNvSpPr/>
          <p:nvPr/>
        </p:nvSpPr>
        <p:spPr>
          <a:xfrm>
            <a:off x="4206240" y="4321238"/>
            <a:ext cx="2994369" cy="1923557"/>
          </a:xfrm>
          <a:prstGeom prst="roundRect">
            <a:avLst/>
          </a:prstGeom>
          <a:solidFill>
            <a:srgbClr val="F3E5F5"/>
          </a:solidFill>
          <a:ln w="381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3840480" y="5431983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6A1B9A"/>
                </a:solidFill>
                <a:latin typeface="Arial"/>
              </a:defRPr>
            </a:pPr>
            <a:r>
              <a:rPr lang="en-US" sz="1600" dirty="0" smtClean="0"/>
              <a:t>NIN No. Enquiry</a:t>
            </a:r>
            <a:endParaRPr sz="1600" dirty="0"/>
          </a:p>
        </p:txBody>
      </p:sp>
      <p:sp>
        <p:nvSpPr>
          <p:cNvPr id="55" name="TextBox 54"/>
          <p:cNvSpPr txBox="1"/>
          <p:nvPr/>
        </p:nvSpPr>
        <p:spPr>
          <a:xfrm>
            <a:off x="3840480" y="4739682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२००</a:t>
            </a:r>
            <a:endParaRPr dirty="0"/>
          </a:p>
        </p:txBody>
      </p:sp>
      <p:sp>
        <p:nvSpPr>
          <p:cNvPr id="56" name="TextBox 55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dirty="0" smtClean="0"/>
              <a:t>१५</a:t>
            </a:r>
            <a:r>
              <a:rPr sz="1600" dirty="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4622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rial"/>
              </a:defRPr>
            </a:pPr>
            <a:r>
              <a:t>नेपाल सरकार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41808"/>
            <a:ext cx="2743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rial"/>
              </a:defRPr>
            </a:pPr>
            <a:r>
              <a:t>गृह मन्त्रालय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37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474720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237744"/>
            <a:ext cx="3474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lang="en-US" sz="1200" dirty="0"/>
              <a:t>📅 </a:t>
            </a:r>
            <a:r>
              <a:rPr lang="ne-NP" sz="1200" dirty="0"/>
              <a:t>अवधि: २०८३ भाद्र ०८ गते देखि १४ गतेसम्म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/>
              <a:t>सक्रिय फाँट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t>पारदर्शी, छिटो र प्रभावकारी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C6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657600" y="10058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FFFFFF"/>
                </a:solidFill>
                <a:latin typeface="Arial"/>
              </a:defRPr>
            </a:pPr>
            <a:r>
              <a:t>⚖️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97680" y="833120"/>
            <a:ext cx="365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sz="2400" dirty="0" err="1">
                <a:solidFill>
                  <a:schemeClr val="bg1"/>
                </a:solidFill>
              </a:rPr>
              <a:t>मुद्दा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sz="2400" dirty="0" err="1">
                <a:solidFill>
                  <a:schemeClr val="bg1"/>
                </a:solidFill>
              </a:rPr>
              <a:t>फाँट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>
                <a:solidFill>
                  <a:schemeClr val="bg1"/>
                </a:solidFill>
              </a:rPr>
              <a:t>Case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 smtClean="0"/>
              <a:t>:</a:t>
            </a:r>
            <a:r>
              <a:rPr lang="ne-NP" sz="1600" dirty="0" smtClean="0"/>
              <a:t> ११</a:t>
            </a:r>
            <a:endParaRPr sz="16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657600" y="1828800"/>
            <a:ext cx="2468880" cy="1234440"/>
          </a:xfrm>
          <a:prstGeom prst="roundRect">
            <a:avLst/>
          </a:prstGeom>
          <a:solidFill>
            <a:srgbClr val="E8F5E9"/>
          </a:solidFill>
          <a:ln w="254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65760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2E7D32"/>
                </a:solidFill>
                <a:latin typeface="Arial"/>
              </a:defRPr>
            </a:pPr>
            <a:r>
              <a:rPr lang="ne-NP" dirty="0"/>
              <a:t>८</a:t>
            </a:r>
            <a:endParaRPr dirty="0"/>
          </a:p>
        </p:txBody>
      </p:sp>
      <p:sp>
        <p:nvSpPr>
          <p:cNvPr id="42" name="TextBox 41"/>
          <p:cNvSpPr txBox="1"/>
          <p:nvPr/>
        </p:nvSpPr>
        <p:spPr>
          <a:xfrm>
            <a:off x="3657600" y="228600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ठाडो उजुरी/गुनासो दर्ता/फर्छ्यौट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55080" y="1828800"/>
            <a:ext cx="2468880" cy="1234440"/>
          </a:xfrm>
          <a:prstGeom prst="roundRect">
            <a:avLst/>
          </a:prstGeom>
          <a:solidFill>
            <a:srgbClr val="FFF3E0"/>
          </a:solidFill>
          <a:ln w="254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35508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E65100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45" name="TextBox 44"/>
          <p:cNvSpPr txBox="1"/>
          <p:nvPr/>
        </p:nvSpPr>
        <p:spPr>
          <a:xfrm>
            <a:off x="6355080" y="228600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 dirty="0" err="1"/>
              <a:t>हेलो</a:t>
            </a:r>
            <a:r>
              <a:rPr sz="1400" dirty="0"/>
              <a:t> </a:t>
            </a:r>
            <a:r>
              <a:rPr sz="1400" dirty="0" err="1"/>
              <a:t>सरकार</a:t>
            </a:r>
            <a:r>
              <a:rPr sz="1400" dirty="0"/>
              <a:t>/</a:t>
            </a:r>
            <a:r>
              <a:rPr sz="1400" dirty="0" err="1"/>
              <a:t>अख्तियार</a:t>
            </a:r>
            <a:r>
              <a:rPr sz="1400" dirty="0"/>
              <a:t>/</a:t>
            </a:r>
            <a:r>
              <a:rPr sz="1400" dirty="0" err="1"/>
              <a:t>गृहबाट</a:t>
            </a:r>
            <a:r>
              <a:rPr sz="1400" dirty="0"/>
              <a:t> </a:t>
            </a:r>
            <a:r>
              <a:rPr sz="1400" dirty="0" err="1"/>
              <a:t>प्राप्त</a:t>
            </a:r>
            <a:r>
              <a:rPr sz="1400" dirty="0"/>
              <a:t> </a:t>
            </a:r>
            <a:r>
              <a:rPr sz="1400" dirty="0" err="1"/>
              <a:t>उजुरी</a:t>
            </a:r>
            <a:endParaRPr sz="1400" dirty="0"/>
          </a:p>
        </p:txBody>
      </p:sp>
      <p:sp>
        <p:nvSpPr>
          <p:cNvPr id="46" name="Rounded Rectangle 45"/>
          <p:cNvSpPr/>
          <p:nvPr/>
        </p:nvSpPr>
        <p:spPr>
          <a:xfrm>
            <a:off x="9052560" y="1828800"/>
            <a:ext cx="2468880" cy="1234440"/>
          </a:xfrm>
          <a:prstGeom prst="roundRect">
            <a:avLst/>
          </a:prstGeom>
          <a:solidFill>
            <a:srgbClr val="E3F2FD"/>
          </a:solidFill>
          <a:ln w="254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052560" y="187452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565C0"/>
                </a:solidFill>
                <a:latin typeface="Arial"/>
              </a:defRPr>
            </a:pPr>
            <a:r>
              <a:rPr lang="ne-NP" dirty="0" smtClean="0"/>
              <a:t>२/१</a:t>
            </a:r>
            <a:endParaRPr dirty="0"/>
          </a:p>
        </p:txBody>
      </p:sp>
      <p:sp>
        <p:nvSpPr>
          <p:cNvPr id="48" name="TextBox 47"/>
          <p:cNvSpPr txBox="1"/>
          <p:nvPr/>
        </p:nvSpPr>
        <p:spPr>
          <a:xfrm>
            <a:off x="9052560" y="228600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मुद्दा दर्ता/फर्छ्यौट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657600" y="3246120"/>
            <a:ext cx="2468880" cy="1234440"/>
          </a:xfrm>
          <a:prstGeom prst="roundRect">
            <a:avLst/>
          </a:prstGeom>
          <a:solidFill>
            <a:srgbClr val="F3E5F5"/>
          </a:solidFill>
          <a:ln w="254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657600" y="329184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51" name="TextBox 50"/>
          <p:cNvSpPr txBox="1"/>
          <p:nvPr/>
        </p:nvSpPr>
        <p:spPr>
          <a:xfrm>
            <a:off x="3657600" y="370332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हातहतियार नामसारी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55080" y="3246120"/>
            <a:ext cx="2468880" cy="1234440"/>
          </a:xfrm>
          <a:prstGeom prst="roundRect">
            <a:avLst/>
          </a:prstGeom>
          <a:solidFill>
            <a:srgbClr val="FFEBEE"/>
          </a:solidFill>
          <a:ln w="25400">
            <a:solidFill>
              <a:srgbClr val="F443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355080" y="329184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C62828"/>
                </a:solidFill>
                <a:latin typeface="Arial"/>
              </a:defRPr>
            </a:pPr>
            <a:r>
              <a:rPr lang="ne-NP" dirty="0"/>
              <a:t>०</a:t>
            </a:r>
            <a:endParaRPr dirty="0"/>
          </a:p>
        </p:txBody>
      </p:sp>
      <p:sp>
        <p:nvSpPr>
          <p:cNvPr id="54" name="TextBox 53"/>
          <p:cNvSpPr txBox="1"/>
          <p:nvPr/>
        </p:nvSpPr>
        <p:spPr>
          <a:xfrm>
            <a:off x="6355080" y="370332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हातहतियार नवीकरण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052560" y="3246120"/>
            <a:ext cx="2468880" cy="1234440"/>
          </a:xfrm>
          <a:prstGeom prst="roundRect">
            <a:avLst/>
          </a:prstGeom>
          <a:solidFill>
            <a:srgbClr val="E0F7FA"/>
          </a:solidFill>
          <a:ln w="25400">
            <a:solidFill>
              <a:srgbClr val="00BC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sp>
        <p:nvSpPr>
          <p:cNvPr id="58" name="TextBox 57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59" name="TextBox 58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2" y="109728"/>
            <a:ext cx="757458" cy="64056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dirty="0" smtClean="0"/>
              <a:t>१५</a:t>
            </a:r>
            <a:r>
              <a:rPr sz="1600" dirty="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4622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rial"/>
              </a:defRPr>
            </a:pPr>
            <a:r>
              <a:rPr dirty="0" err="1"/>
              <a:t>नेपाल</a:t>
            </a:r>
            <a:r>
              <a:rPr dirty="0"/>
              <a:t> </a:t>
            </a:r>
            <a:r>
              <a:rPr dirty="0" err="1"/>
              <a:t>सरकार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267208"/>
            <a:ext cx="2743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rial"/>
              </a:defRPr>
            </a:pPr>
            <a:r>
              <a:rPr dirty="0" err="1"/>
              <a:t>गृह</a:t>
            </a:r>
            <a:r>
              <a:rPr dirty="0"/>
              <a:t> </a:t>
            </a:r>
            <a:r>
              <a:rPr dirty="0" err="1"/>
              <a:t>मन्त्रालय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822960" y="4191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474720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237744"/>
            <a:ext cx="3474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lang="en-US" sz="1200" dirty="0"/>
              <a:t>📅 </a:t>
            </a:r>
            <a:r>
              <a:rPr lang="ne-NP" sz="1200" dirty="0"/>
              <a:t>अवधि: २०८३ भाद्र ०८ गते देखि १४ गतेसम्म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/>
              <a:t>सक्रिय फाँट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t>पारदर्शी, छिटो र प्रभावकारी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297680" y="883920"/>
            <a:ext cx="365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sz="2400" dirty="0" err="1">
                <a:solidFill>
                  <a:schemeClr val="bg1"/>
                </a:solidFill>
              </a:rPr>
              <a:t>प्रशासन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sz="2400" dirty="0" err="1">
                <a:solidFill>
                  <a:schemeClr val="bg1"/>
                </a:solidFill>
              </a:rPr>
              <a:t>फाँट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 sz="1200" dirty="0">
                <a:solidFill>
                  <a:schemeClr val="bg1"/>
                </a:solidFill>
              </a:rPr>
              <a:t>Administration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400" dirty="0" err="1"/>
              <a:t>विविध</a:t>
            </a:r>
            <a:r>
              <a:rPr sz="1400" dirty="0"/>
              <a:t> </a:t>
            </a:r>
            <a:r>
              <a:rPr sz="1400" dirty="0" err="1" smtClean="0"/>
              <a:t>कार्य</a:t>
            </a:r>
            <a:r>
              <a:rPr lang="ne-NP" sz="1400" dirty="0" smtClean="0"/>
              <a:t> ४१</a:t>
            </a:r>
            <a:endParaRPr sz="14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657600" y="1783080"/>
            <a:ext cx="2468880" cy="960120"/>
          </a:xfrm>
          <a:prstGeom prst="roundRect">
            <a:avLst/>
          </a:prstGeom>
          <a:solidFill>
            <a:srgbClr val="E8F5E9"/>
          </a:solidFill>
          <a:ln w="254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3657600" y="182880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2E7D32"/>
                </a:solidFill>
                <a:latin typeface="Arial"/>
              </a:defRPr>
            </a:pPr>
            <a:r>
              <a:rPr lang="ne-NP" dirty="0" smtClean="0"/>
              <a:t>१०</a:t>
            </a:r>
            <a:endParaRPr dirty="0"/>
          </a:p>
        </p:txBody>
      </p:sp>
      <p:sp>
        <p:nvSpPr>
          <p:cNvPr id="42" name="TextBox 41"/>
          <p:cNvSpPr txBox="1"/>
          <p:nvPr/>
        </p:nvSpPr>
        <p:spPr>
          <a:xfrm>
            <a:off x="3657600" y="224028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नाम/जन्ममिति/जाती सिफारिस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55080" y="1783080"/>
            <a:ext cx="2468880" cy="960120"/>
          </a:xfrm>
          <a:prstGeom prst="roundRect">
            <a:avLst/>
          </a:prstGeom>
          <a:solidFill>
            <a:srgbClr val="FFF3E0"/>
          </a:solidFill>
          <a:ln w="254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355080" y="182880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E65100"/>
                </a:solidFill>
                <a:latin typeface="Arial"/>
              </a:defRPr>
            </a:pPr>
            <a:r>
              <a:rPr lang="ne-NP" dirty="0" smtClean="0"/>
              <a:t>९</a:t>
            </a:r>
            <a:endParaRPr dirty="0"/>
          </a:p>
        </p:txBody>
      </p:sp>
      <p:sp>
        <p:nvSpPr>
          <p:cNvPr id="45" name="TextBox 44"/>
          <p:cNvSpPr txBox="1"/>
          <p:nvPr/>
        </p:nvSpPr>
        <p:spPr>
          <a:xfrm>
            <a:off x="6355080" y="224028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विपद् राहत सिफारिस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052560" y="1783080"/>
            <a:ext cx="2468880" cy="960120"/>
          </a:xfrm>
          <a:prstGeom prst="roundRect">
            <a:avLst/>
          </a:prstGeom>
          <a:solidFill>
            <a:srgbClr val="E3F2FD"/>
          </a:solidFill>
          <a:ln w="254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9052560" y="1828800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565C0"/>
                </a:solidFill>
                <a:latin typeface="Arial"/>
              </a:defRPr>
            </a:pPr>
            <a:r>
              <a:rPr lang="ne-NP" dirty="0" smtClean="0"/>
              <a:t>१५</a:t>
            </a:r>
            <a:endParaRPr dirty="0"/>
          </a:p>
        </p:txBody>
      </p:sp>
      <p:sp>
        <p:nvSpPr>
          <p:cNvPr id="48" name="TextBox 47"/>
          <p:cNvSpPr txBox="1"/>
          <p:nvPr/>
        </p:nvSpPr>
        <p:spPr>
          <a:xfrm>
            <a:off x="9052560" y="2240280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सहायता कक्ष सेवा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657600" y="2852928"/>
            <a:ext cx="2468880" cy="960120"/>
          </a:xfrm>
          <a:prstGeom prst="roundRect">
            <a:avLst/>
          </a:prstGeom>
          <a:solidFill>
            <a:srgbClr val="F3E5F5"/>
          </a:solidFill>
          <a:ln w="254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657600" y="2898648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३</a:t>
            </a:r>
            <a:endParaRPr dirty="0"/>
          </a:p>
        </p:txBody>
      </p:sp>
      <p:sp>
        <p:nvSpPr>
          <p:cNvPr id="51" name="TextBox 50"/>
          <p:cNvSpPr txBox="1"/>
          <p:nvPr/>
        </p:nvSpPr>
        <p:spPr>
          <a:xfrm>
            <a:off x="3657600" y="3310128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सवारी पास जारी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55080" y="2852928"/>
            <a:ext cx="2468880" cy="960120"/>
          </a:xfrm>
          <a:prstGeom prst="roundRect">
            <a:avLst/>
          </a:prstGeom>
          <a:solidFill>
            <a:srgbClr val="FFEBEE"/>
          </a:solidFill>
          <a:ln w="25400">
            <a:solidFill>
              <a:srgbClr val="F443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355080" y="2898648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C62828"/>
                </a:solidFill>
                <a:latin typeface="Arial"/>
              </a:defRPr>
            </a:pPr>
            <a:r>
              <a:rPr lang="ne-NP" dirty="0" smtClean="0"/>
              <a:t>१</a:t>
            </a:r>
            <a:endParaRPr dirty="0"/>
          </a:p>
        </p:txBody>
      </p:sp>
      <p:sp>
        <p:nvSpPr>
          <p:cNvPr id="54" name="TextBox 53"/>
          <p:cNvSpPr txBox="1"/>
          <p:nvPr/>
        </p:nvSpPr>
        <p:spPr>
          <a:xfrm>
            <a:off x="6355080" y="3310128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कार्यालय अनुगमन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052560" y="2852928"/>
            <a:ext cx="2468880" cy="960120"/>
          </a:xfrm>
          <a:prstGeom prst="roundRect">
            <a:avLst/>
          </a:prstGeom>
          <a:solidFill>
            <a:srgbClr val="E0F7FA"/>
          </a:solidFill>
          <a:ln w="25400">
            <a:solidFill>
              <a:srgbClr val="00BC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9052560" y="2898648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00838F"/>
                </a:solidFill>
                <a:latin typeface="Arial"/>
              </a:defRPr>
            </a:pPr>
            <a:r>
              <a:rPr lang="ne-NP" dirty="0"/>
              <a:t>१</a:t>
            </a:r>
            <a:endParaRPr dirty="0"/>
          </a:p>
        </p:txBody>
      </p:sp>
      <p:sp>
        <p:nvSpPr>
          <p:cNvPr id="57" name="TextBox 56"/>
          <p:cNvSpPr txBox="1"/>
          <p:nvPr/>
        </p:nvSpPr>
        <p:spPr>
          <a:xfrm>
            <a:off x="9052560" y="3310128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बजार अनुगमन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57600" y="3922776"/>
            <a:ext cx="2468880" cy="960120"/>
          </a:xfrm>
          <a:prstGeom prst="roundRect">
            <a:avLst/>
          </a:prstGeom>
          <a:solidFill>
            <a:srgbClr val="E8F5E9"/>
          </a:solidFill>
          <a:ln w="254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3657600" y="3968496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2E7D32"/>
                </a:solidFill>
                <a:latin typeface="Arial"/>
              </a:defRPr>
            </a:pPr>
            <a:r>
              <a:rPr lang="ne-NP" dirty="0"/>
              <a:t>०</a:t>
            </a:r>
            <a:endParaRPr dirty="0"/>
          </a:p>
        </p:txBody>
      </p:sp>
      <p:sp>
        <p:nvSpPr>
          <p:cNvPr id="60" name="TextBox 59"/>
          <p:cNvSpPr txBox="1"/>
          <p:nvPr/>
        </p:nvSpPr>
        <p:spPr>
          <a:xfrm>
            <a:off x="3657600" y="4379976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lang="ne-NP" sz="1400" dirty="0" smtClean="0"/>
              <a:t>जिल्ला </a:t>
            </a:r>
            <a:r>
              <a:rPr sz="1400" dirty="0" err="1" smtClean="0"/>
              <a:t>विपद्</a:t>
            </a:r>
            <a:r>
              <a:rPr sz="1400" dirty="0" smtClean="0"/>
              <a:t> </a:t>
            </a:r>
            <a:r>
              <a:rPr sz="1400" dirty="0" err="1" smtClean="0"/>
              <a:t>व्यवस्थापन</a:t>
            </a:r>
            <a:r>
              <a:rPr lang="ne-NP" sz="1400" dirty="0" smtClean="0"/>
              <a:t> बैठक</a:t>
            </a:r>
            <a:endParaRPr sz="1400" dirty="0"/>
          </a:p>
        </p:txBody>
      </p:sp>
      <p:sp>
        <p:nvSpPr>
          <p:cNvPr id="61" name="Rounded Rectangle 60"/>
          <p:cNvSpPr/>
          <p:nvPr/>
        </p:nvSpPr>
        <p:spPr>
          <a:xfrm>
            <a:off x="6355080" y="3922776"/>
            <a:ext cx="2468880" cy="960120"/>
          </a:xfrm>
          <a:prstGeom prst="roundRect">
            <a:avLst/>
          </a:prstGeom>
          <a:solidFill>
            <a:srgbClr val="FFF3E0"/>
          </a:solidFill>
          <a:ln w="254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6355080" y="3968496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E65100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63" name="TextBox 62"/>
          <p:cNvSpPr txBox="1"/>
          <p:nvPr/>
        </p:nvSpPr>
        <p:spPr>
          <a:xfrm>
            <a:off x="6355080" y="4379976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द्वन्द पीडित राहत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9052560" y="3922776"/>
            <a:ext cx="2468880" cy="960120"/>
          </a:xfrm>
          <a:prstGeom prst="roundRect">
            <a:avLst/>
          </a:prstGeom>
          <a:solidFill>
            <a:srgbClr val="E3F2FD"/>
          </a:solidFill>
          <a:ln w="254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9052560" y="3968496"/>
            <a:ext cx="2468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1565C0"/>
                </a:solidFill>
                <a:latin typeface="Arial"/>
              </a:defRPr>
            </a:pPr>
            <a:r>
              <a:rPr lang="ne-NP" dirty="0"/>
              <a:t>२</a:t>
            </a:r>
            <a:endParaRPr dirty="0"/>
          </a:p>
        </p:txBody>
      </p:sp>
      <p:sp>
        <p:nvSpPr>
          <p:cNvPr id="66" name="TextBox 65"/>
          <p:cNvSpPr txBox="1"/>
          <p:nvPr/>
        </p:nvSpPr>
        <p:spPr>
          <a:xfrm>
            <a:off x="9052560" y="4379976"/>
            <a:ext cx="2468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/>
              <a:t>बैठकहरू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3657600" y="5029200"/>
            <a:ext cx="1965960" cy="502920"/>
          </a:xfrm>
          <a:prstGeom prst="roundRect">
            <a:avLst/>
          </a:prstGeom>
          <a:solidFill>
            <a:srgbClr val="F0F0F0"/>
          </a:solidFill>
          <a:ln w="12700"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3657600" y="5074920"/>
            <a:ext cx="19659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200" dirty="0" smtClean="0"/>
              <a:t> </a:t>
            </a:r>
            <a:r>
              <a:rPr sz="1200" dirty="0" err="1"/>
              <a:t>अन्तर</a:t>
            </a:r>
            <a:r>
              <a:rPr sz="1200" dirty="0"/>
              <a:t> </a:t>
            </a:r>
            <a:r>
              <a:rPr sz="1200" dirty="0" err="1"/>
              <a:t>जिल्ला</a:t>
            </a:r>
            <a:r>
              <a:rPr sz="1200" dirty="0"/>
              <a:t> </a:t>
            </a:r>
            <a:r>
              <a:rPr sz="1200" dirty="0" err="1"/>
              <a:t>समन्वय</a:t>
            </a:r>
            <a:r>
              <a:rPr sz="1200" dirty="0"/>
              <a:t>: </a:t>
            </a:r>
            <a:r>
              <a:rPr lang="ne-NP" sz="1200" dirty="0" smtClean="0"/>
              <a:t>०</a:t>
            </a:r>
            <a:endParaRPr sz="1200" dirty="0"/>
          </a:p>
        </p:txBody>
      </p:sp>
      <p:sp>
        <p:nvSpPr>
          <p:cNvPr id="69" name="Rounded Rectangle 68"/>
          <p:cNvSpPr/>
          <p:nvPr/>
        </p:nvSpPr>
        <p:spPr>
          <a:xfrm>
            <a:off x="5669280" y="5029200"/>
            <a:ext cx="1965960" cy="502920"/>
          </a:xfrm>
          <a:prstGeom prst="roundRect">
            <a:avLst/>
          </a:prstGeom>
          <a:solidFill>
            <a:srgbClr val="F0F0F0"/>
          </a:solidFill>
          <a:ln w="12700"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70" name="TextBox 69"/>
          <p:cNvSpPr txBox="1"/>
          <p:nvPr/>
        </p:nvSpPr>
        <p:spPr>
          <a:xfrm>
            <a:off x="5669280" y="5074920"/>
            <a:ext cx="1965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400" dirty="0" err="1" smtClean="0"/>
              <a:t>सीमा</a:t>
            </a:r>
            <a:r>
              <a:rPr sz="1400" dirty="0" smtClean="0"/>
              <a:t> </a:t>
            </a:r>
            <a:r>
              <a:rPr sz="1400" dirty="0" err="1" smtClean="0"/>
              <a:t>समन्वय</a:t>
            </a:r>
            <a:r>
              <a:rPr lang="ne-NP" sz="1400" dirty="0"/>
              <a:t> </a:t>
            </a:r>
            <a:r>
              <a:rPr lang="ne-NP" sz="1400" dirty="0" smtClean="0"/>
              <a:t>बैठक</a:t>
            </a:r>
            <a:r>
              <a:rPr lang="en-US" sz="1400" dirty="0" smtClean="0"/>
              <a:t>: </a:t>
            </a:r>
            <a:r>
              <a:rPr lang="ne-NP" sz="1400" dirty="0" smtClean="0"/>
              <a:t>१</a:t>
            </a:r>
            <a:endParaRPr sz="1400" dirty="0"/>
          </a:p>
        </p:txBody>
      </p:sp>
      <p:sp>
        <p:nvSpPr>
          <p:cNvPr id="71" name="Rounded Rectangle 70"/>
          <p:cNvSpPr/>
          <p:nvPr/>
        </p:nvSpPr>
        <p:spPr>
          <a:xfrm>
            <a:off x="7680960" y="5029200"/>
            <a:ext cx="1965960" cy="502920"/>
          </a:xfrm>
          <a:prstGeom prst="roundRect">
            <a:avLst/>
          </a:prstGeom>
          <a:solidFill>
            <a:srgbClr val="F0F0F0"/>
          </a:solidFill>
          <a:ln w="12700"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7680960" y="5074920"/>
            <a:ext cx="1965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sz="1600" dirty="0" smtClean="0"/>
              <a:t> </a:t>
            </a:r>
            <a:r>
              <a:rPr sz="1400" dirty="0" err="1">
                <a:solidFill>
                  <a:srgbClr val="505050"/>
                </a:solidFill>
                <a:latin typeface="Arial"/>
              </a:rPr>
              <a:t>दिवस</a:t>
            </a:r>
            <a:r>
              <a:rPr sz="1400" dirty="0">
                <a:solidFill>
                  <a:srgbClr val="505050"/>
                </a:solidFill>
                <a:latin typeface="Arial"/>
              </a:rPr>
              <a:t>/</a:t>
            </a:r>
            <a:r>
              <a:rPr sz="1400" dirty="0" err="1">
                <a:solidFill>
                  <a:srgbClr val="505050"/>
                </a:solidFill>
                <a:latin typeface="Arial"/>
              </a:rPr>
              <a:t>समारोह</a:t>
            </a:r>
            <a:r>
              <a:rPr sz="1400" dirty="0">
                <a:solidFill>
                  <a:srgbClr val="505050"/>
                </a:solidFill>
                <a:latin typeface="Arial"/>
              </a:rPr>
              <a:t>: </a:t>
            </a:r>
            <a:r>
              <a:rPr lang="ne-NP" sz="1600" dirty="0" smtClean="0"/>
              <a:t>०</a:t>
            </a:r>
            <a:endParaRPr sz="1600" dirty="0"/>
          </a:p>
        </p:txBody>
      </p:sp>
      <p:sp>
        <p:nvSpPr>
          <p:cNvPr id="73" name="Rounded Rectangle 72"/>
          <p:cNvSpPr/>
          <p:nvPr/>
        </p:nvSpPr>
        <p:spPr>
          <a:xfrm>
            <a:off x="9692640" y="5029200"/>
            <a:ext cx="1965960" cy="502920"/>
          </a:xfrm>
          <a:prstGeom prst="roundRect">
            <a:avLst/>
          </a:prstGeom>
          <a:solidFill>
            <a:srgbClr val="F0F0F0"/>
          </a:solidFill>
          <a:ln w="12700"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9692640" y="5074920"/>
            <a:ext cx="1965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05050"/>
                </a:solidFill>
                <a:latin typeface="Arial"/>
              </a:defRPr>
            </a:pPr>
            <a:r>
              <a:rPr lang="ne-NP" sz="1400" dirty="0" smtClean="0"/>
              <a:t>अभिमुखीकरण/</a:t>
            </a:r>
            <a:r>
              <a:rPr sz="1400" dirty="0" err="1" smtClean="0"/>
              <a:t>तालिम</a:t>
            </a:r>
            <a:r>
              <a:rPr sz="1400" dirty="0"/>
              <a:t>: </a:t>
            </a:r>
            <a:r>
              <a:rPr lang="ne-NP" sz="1400" dirty="0" smtClean="0"/>
              <a:t>०</a:t>
            </a:r>
            <a:endParaRPr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sp>
        <p:nvSpPr>
          <p:cNvPr id="76" name="TextBox 75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77" name="TextBox 76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6" y="169280"/>
            <a:ext cx="595369" cy="503491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dirty="0" smtClean="0"/>
              <a:t>१५</a:t>
            </a:r>
            <a:r>
              <a:rPr sz="1600" dirty="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36576"/>
          </a:xfrm>
          <a:prstGeom prst="rect">
            <a:avLst/>
          </a:prstGeom>
          <a:solidFill>
            <a:srgbClr val="FFD7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33528"/>
            <a:ext cx="2743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Arial"/>
              </a:defRPr>
            </a:pPr>
            <a:r>
              <a:rPr dirty="0" err="1"/>
              <a:t>नेपाल</a:t>
            </a:r>
            <a:r>
              <a:rPr dirty="0"/>
              <a:t> </a:t>
            </a:r>
            <a:r>
              <a:rPr dirty="0" err="1"/>
              <a:t>सरकार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822960" y="254508"/>
            <a:ext cx="27432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rial"/>
              </a:defRPr>
            </a:pPr>
            <a:r>
              <a:t>गृह मन्त्रालय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370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FD700"/>
                </a:solidFill>
                <a:latin typeface="Arial"/>
              </a:defRPr>
            </a:pPr>
            <a:r>
              <a:rPr dirty="0" err="1"/>
              <a:t>जिल्ला</a:t>
            </a:r>
            <a:r>
              <a:rPr dirty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4389120" y="201168"/>
            <a:ext cx="3474720" cy="365760"/>
          </a:xfrm>
          <a:prstGeom prst="roundRect">
            <a:avLst/>
          </a:prstGeom>
          <a:solidFill>
            <a:srgbClr val="501414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237744"/>
            <a:ext cx="3474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rPr lang="en-US" sz="1200" dirty="0"/>
              <a:t>📅 </a:t>
            </a:r>
            <a:r>
              <a:rPr lang="ne-NP" sz="1200" dirty="0"/>
              <a:t>अवधि: २०८३ भाद्र ०८ गते देखि १४ गतेसम्म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" y="868680"/>
            <a:ext cx="3200400" cy="237744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82880" y="2880360"/>
            <a:ext cx="3108960" cy="320040"/>
          </a:xfrm>
          <a:prstGeom prst="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2880" y="2926080"/>
            <a:ext cx="31089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rial"/>
              </a:defRPr>
            </a:pPr>
            <a:r>
              <a:rPr dirty="0" err="1" smtClean="0"/>
              <a:t>जिल्ला</a:t>
            </a:r>
            <a:r>
              <a:rPr dirty="0" smtClean="0"/>
              <a:t> </a:t>
            </a:r>
            <a:r>
              <a:rPr dirty="0" err="1"/>
              <a:t>प्रशासन</a:t>
            </a:r>
            <a:r>
              <a:rPr dirty="0"/>
              <a:t> </a:t>
            </a:r>
            <a:r>
              <a:rPr dirty="0" err="1"/>
              <a:t>कार्यालय</a:t>
            </a:r>
            <a:r>
              <a:rPr dirty="0"/>
              <a:t>, </a:t>
            </a:r>
            <a:r>
              <a:rPr dirty="0" err="1"/>
              <a:t>दार्चुला</a:t>
            </a:r>
            <a:endParaRPr dirty="0"/>
          </a:p>
        </p:txBody>
      </p:sp>
      <p:sp>
        <p:nvSpPr>
          <p:cNvPr id="17" name="Rounded Rectangle 16"/>
          <p:cNvSpPr/>
          <p:nvPr/>
        </p:nvSpPr>
        <p:spPr>
          <a:xfrm>
            <a:off x="137160" y="3383280"/>
            <a:ext cx="3200400" cy="1371600"/>
          </a:xfrm>
          <a:prstGeom prst="roundRect">
            <a:avLst/>
          </a:prstGeom>
          <a:solidFill>
            <a:srgbClr val="283296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37160" y="342900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📊 कुल सेवा प्रवाह संख्या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4320" y="3749039"/>
            <a:ext cx="1417320" cy="822960"/>
          </a:xfrm>
          <a:prstGeom prst="roundRect">
            <a:avLst/>
          </a:prstGeom>
          <a:solidFill>
            <a:srgbClr val="00645A"/>
          </a:solidFill>
          <a:ln w="12700">
            <a:solidFill>
              <a:srgbClr val="0096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74320" y="3840480"/>
            <a:ext cx="14173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0CBC4"/>
                </a:solidFill>
                <a:latin typeface="Arial"/>
              </a:defRPr>
            </a:pPr>
            <a:r>
              <a:rPr lang="ne-NP" dirty="0" smtClean="0"/>
              <a:t>८७३</a:t>
            </a:r>
            <a:endParaRPr dirty="0"/>
          </a:p>
        </p:txBody>
      </p:sp>
      <p:sp>
        <p:nvSpPr>
          <p:cNvPr id="21" name="TextBox 20"/>
          <p:cNvSpPr txBox="1"/>
          <p:nvPr/>
        </p:nvSpPr>
        <p:spPr>
          <a:xfrm>
            <a:off x="27432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 </a:t>
            </a:r>
            <a:r>
              <a:rPr sz="1600" dirty="0" err="1"/>
              <a:t>सेवा</a:t>
            </a:r>
            <a:endParaRPr sz="1600" dirty="0"/>
          </a:p>
        </p:txBody>
      </p:sp>
      <p:sp>
        <p:nvSpPr>
          <p:cNvPr id="22" name="Rounded Rectangle 21"/>
          <p:cNvSpPr/>
          <p:nvPr/>
        </p:nvSpPr>
        <p:spPr>
          <a:xfrm>
            <a:off x="1783080" y="3749039"/>
            <a:ext cx="1417320" cy="822960"/>
          </a:xfrm>
          <a:prstGeom prst="roundRect">
            <a:avLst/>
          </a:prstGeom>
          <a:solidFill>
            <a:srgbClr val="965A00"/>
          </a:solidFill>
          <a:ln w="127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783080" y="3840480"/>
            <a:ext cx="1417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CC80"/>
                </a:solidFill>
                <a:latin typeface="Arial"/>
              </a:defRPr>
            </a:pPr>
            <a:r>
              <a:t>६ फाँट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3080" y="4206240"/>
            <a:ext cx="141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 err="1"/>
              <a:t>सक्रिय</a:t>
            </a:r>
            <a:r>
              <a:rPr sz="1600" dirty="0"/>
              <a:t> </a:t>
            </a:r>
            <a:r>
              <a:rPr sz="1600" dirty="0" err="1"/>
              <a:t>फाँट</a:t>
            </a:r>
            <a:endParaRPr sz="1600" dirty="0"/>
          </a:p>
        </p:txBody>
      </p:sp>
      <p:sp>
        <p:nvSpPr>
          <p:cNvPr id="25" name="Rounded Rectangle 24"/>
          <p:cNvSpPr/>
          <p:nvPr/>
        </p:nvSpPr>
        <p:spPr>
          <a:xfrm>
            <a:off x="137160" y="4892040"/>
            <a:ext cx="3200400" cy="822960"/>
          </a:xfrm>
          <a:prstGeom prst="roundRect">
            <a:avLst/>
          </a:prstGeom>
          <a:solidFill>
            <a:srgbClr val="282878"/>
          </a:solidFill>
          <a:ln w="1270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37160" y="4937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FFD700"/>
                </a:solidFill>
                <a:latin typeface="Arial"/>
              </a:defRPr>
            </a:pPr>
            <a:r>
              <a:t>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" y="5166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D700"/>
                </a:solidFill>
                <a:latin typeface="Arial"/>
              </a:defRPr>
            </a:pPr>
            <a:r>
              <a:t>सेवाग्राहीमैत्री सेवा प्रवाह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7160" y="534924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rial"/>
              </a:defRPr>
            </a:pPr>
            <a:r>
              <a:t>पारदर्शी, छिटो र प्रभावकारी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1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3657600" y="960120"/>
            <a:ext cx="548640" cy="548640"/>
          </a:xfrm>
          <a:prstGeom prst="round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657600" y="1005840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0">
                <a:solidFill>
                  <a:srgbClr val="FFFFFF"/>
                </a:solidFill>
                <a:latin typeface="Arial"/>
              </a:defRPr>
            </a:pPr>
            <a:r>
              <a:t>🏢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67047" y="909320"/>
            <a:ext cx="365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A237E"/>
                </a:solidFill>
                <a:latin typeface="Arial"/>
              </a:defRPr>
            </a:pPr>
            <a:r>
              <a:rPr sz="2400" dirty="0" err="1">
                <a:solidFill>
                  <a:schemeClr val="bg1"/>
                </a:solidFill>
              </a:rPr>
              <a:t>संघसंस्था</a:t>
            </a:r>
            <a:r>
              <a:rPr sz="2400" dirty="0">
                <a:solidFill>
                  <a:schemeClr val="bg1"/>
                </a:solidFill>
              </a:rPr>
              <a:t>/</a:t>
            </a:r>
            <a:r>
              <a:rPr sz="2400" dirty="0" err="1">
                <a:solidFill>
                  <a:schemeClr val="bg1"/>
                </a:solidFill>
              </a:rPr>
              <a:t>पत्रपत्रिका</a:t>
            </a:r>
            <a:r>
              <a:rPr sz="2400" dirty="0">
                <a:solidFill>
                  <a:schemeClr val="bg1"/>
                </a:solidFill>
              </a:rPr>
              <a:t> </a:t>
            </a:r>
            <a:r>
              <a:rPr sz="2400" dirty="0" err="1">
                <a:solidFill>
                  <a:schemeClr val="bg1"/>
                </a:solidFill>
              </a:rPr>
              <a:t>फाँट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97680" y="1261872"/>
            <a:ext cx="3657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646464"/>
                </a:solidFill>
                <a:latin typeface="Arial"/>
              </a:defRPr>
            </a:pPr>
            <a:r>
              <a:rPr sz="1200">
                <a:solidFill>
                  <a:schemeClr val="bg1"/>
                </a:solidFill>
              </a:rPr>
              <a:t>Organization/Press Section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601200" y="1005840"/>
            <a:ext cx="2011680" cy="365760"/>
          </a:xfrm>
          <a:prstGeom prst="roundRect">
            <a:avLst/>
          </a:prstGeom>
          <a:solidFill>
            <a:srgbClr val="E6F0FA"/>
          </a:solidFill>
          <a:ln w="12700">
            <a:solidFill>
              <a:srgbClr val="1565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601200" y="1042415"/>
            <a:ext cx="20116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1565C0"/>
                </a:solidFill>
                <a:latin typeface="Arial"/>
              </a:defRPr>
            </a:pPr>
            <a:r>
              <a:rPr sz="1600" dirty="0" err="1"/>
              <a:t>कुल</a:t>
            </a:r>
            <a:r>
              <a:rPr sz="1600" dirty="0"/>
              <a:t>: </a:t>
            </a:r>
            <a:r>
              <a:rPr lang="ne-NP" sz="1600" dirty="0"/>
              <a:t>०</a:t>
            </a:r>
            <a:endParaRPr sz="1600" dirty="0"/>
          </a:p>
        </p:txBody>
      </p:sp>
      <p:sp>
        <p:nvSpPr>
          <p:cNvPr id="39" name="Rectangle 38"/>
          <p:cNvSpPr/>
          <p:nvPr/>
        </p:nvSpPr>
        <p:spPr>
          <a:xfrm>
            <a:off x="3657600" y="1600200"/>
            <a:ext cx="8046720" cy="18288"/>
          </a:xfrm>
          <a:prstGeom prst="rect">
            <a:avLst/>
          </a:prstGeom>
          <a:solidFill>
            <a:srgbClr val="C8DC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840480" y="1920240"/>
            <a:ext cx="3749039" cy="2194560"/>
          </a:xfrm>
          <a:prstGeom prst="roundRect">
            <a:avLst/>
          </a:prstGeom>
          <a:solidFill>
            <a:srgbClr val="E8F5E9"/>
          </a:solidFill>
          <a:ln w="38100"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3840480" y="242316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2E7D32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43" name="TextBox 42"/>
          <p:cNvSpPr txBox="1"/>
          <p:nvPr/>
        </p:nvSpPr>
        <p:spPr>
          <a:xfrm>
            <a:off x="4097438" y="2926080"/>
            <a:ext cx="31946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2E7D32"/>
                </a:solidFill>
                <a:latin typeface="Arial"/>
              </a:defRPr>
            </a:pPr>
            <a:r>
              <a:rPr sz="1600" dirty="0" err="1"/>
              <a:t>संघ</a:t>
            </a:r>
            <a:r>
              <a:rPr sz="1600" dirty="0"/>
              <a:t> </a:t>
            </a:r>
            <a:r>
              <a:rPr sz="1600" dirty="0" err="1"/>
              <a:t>संस्था</a:t>
            </a:r>
            <a:r>
              <a:rPr sz="1600" dirty="0"/>
              <a:t> </a:t>
            </a:r>
            <a:r>
              <a:rPr sz="1600" dirty="0" err="1"/>
              <a:t>दर्ता</a:t>
            </a:r>
            <a:endParaRPr sz="1600" dirty="0"/>
          </a:p>
        </p:txBody>
      </p:sp>
      <p:sp>
        <p:nvSpPr>
          <p:cNvPr id="44" name="Rounded Rectangle 43"/>
          <p:cNvSpPr/>
          <p:nvPr/>
        </p:nvSpPr>
        <p:spPr>
          <a:xfrm>
            <a:off x="7772400" y="1920240"/>
            <a:ext cx="3749039" cy="2194560"/>
          </a:xfrm>
          <a:prstGeom prst="roundRect">
            <a:avLst/>
          </a:prstGeom>
          <a:solidFill>
            <a:srgbClr val="FFF3E0"/>
          </a:solidFill>
          <a:ln w="38100"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772400" y="201168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E65100"/>
                </a:solidFill>
                <a:latin typeface="Arial"/>
              </a:defRPr>
            </a:pPr>
            <a:r>
              <a:rPr dirty="0"/>
              <a:t>🔄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772400" y="242316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E65100"/>
                </a:solidFill>
                <a:latin typeface="Arial"/>
              </a:defRPr>
            </a:pPr>
            <a:r>
              <a:rPr lang="ne-NP" dirty="0"/>
              <a:t>०</a:t>
            </a:r>
            <a:endParaRPr dirty="0"/>
          </a:p>
        </p:txBody>
      </p:sp>
      <p:sp>
        <p:nvSpPr>
          <p:cNvPr id="47" name="TextBox 46"/>
          <p:cNvSpPr txBox="1"/>
          <p:nvPr/>
        </p:nvSpPr>
        <p:spPr>
          <a:xfrm>
            <a:off x="7772400" y="292608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E65100"/>
                </a:solidFill>
                <a:latin typeface="Arial"/>
              </a:defRPr>
            </a:pPr>
            <a:r>
              <a:rPr sz="1600"/>
              <a:t>संघ संस्था नवीकरण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840480" y="4297680"/>
            <a:ext cx="3749039" cy="2194560"/>
          </a:xfrm>
          <a:prstGeom prst="roundRect">
            <a:avLst/>
          </a:prstGeom>
          <a:solidFill>
            <a:srgbClr val="E3F2FD"/>
          </a:solidFill>
          <a:ln w="38100"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3840480" y="438912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1565C0"/>
                </a:solidFill>
                <a:latin typeface="Arial"/>
              </a:defRPr>
            </a:pPr>
            <a:r>
              <a:t>🔍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840480" y="480060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1565C0"/>
                </a:solidFill>
                <a:latin typeface="Arial"/>
              </a:defRPr>
            </a:pPr>
            <a:r>
              <a:rPr lang="ne-NP" dirty="0"/>
              <a:t>०</a:t>
            </a:r>
            <a:endParaRPr dirty="0"/>
          </a:p>
        </p:txBody>
      </p:sp>
      <p:sp>
        <p:nvSpPr>
          <p:cNvPr id="51" name="TextBox 50"/>
          <p:cNvSpPr txBox="1"/>
          <p:nvPr/>
        </p:nvSpPr>
        <p:spPr>
          <a:xfrm>
            <a:off x="3840480" y="530352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1565C0"/>
                </a:solidFill>
                <a:latin typeface="Arial"/>
              </a:defRPr>
            </a:pPr>
            <a:r>
              <a:rPr sz="1600"/>
              <a:t>अनुगमन निरीक्षण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7772400" y="4297680"/>
            <a:ext cx="3749039" cy="2194560"/>
          </a:xfrm>
          <a:prstGeom prst="roundRect">
            <a:avLst/>
          </a:prstGeom>
          <a:solidFill>
            <a:srgbClr val="F3E5F5"/>
          </a:solidFill>
          <a:ln w="38100"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7772400" y="4389120"/>
            <a:ext cx="374903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0">
                <a:solidFill>
                  <a:srgbClr val="6A1B9A"/>
                </a:solidFill>
                <a:latin typeface="Arial"/>
              </a:defRPr>
            </a:pPr>
            <a:r>
              <a:t>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772400" y="4800600"/>
            <a:ext cx="3749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6A1B9A"/>
                </a:solidFill>
                <a:latin typeface="Arial"/>
              </a:defRPr>
            </a:pPr>
            <a:r>
              <a:rPr lang="ne-NP" dirty="0" smtClean="0"/>
              <a:t>०</a:t>
            </a:r>
            <a:endParaRPr dirty="0"/>
          </a:p>
        </p:txBody>
      </p:sp>
      <p:sp>
        <p:nvSpPr>
          <p:cNvPr id="55" name="TextBox 54"/>
          <p:cNvSpPr txBox="1"/>
          <p:nvPr/>
        </p:nvSpPr>
        <p:spPr>
          <a:xfrm>
            <a:off x="7772400" y="5303520"/>
            <a:ext cx="37490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6A1B9A"/>
                </a:solidFill>
                <a:latin typeface="Arial"/>
              </a:defRPr>
            </a:pPr>
            <a:r>
              <a:rPr sz="1600"/>
              <a:t>पत्रपत्रिका दर्ता/नविकरण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711700" y="6590772"/>
            <a:ext cx="40132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lang="en-US" dirty="0" smtClean="0"/>
              <a:t>Email:</a:t>
            </a:r>
            <a:r>
              <a:rPr dirty="0" smtClean="0"/>
              <a:t> </a:t>
            </a:r>
            <a:r>
              <a:rPr lang="en-US" dirty="0" smtClean="0"/>
              <a:t>daodarchula@moha.gov.np, daodarchula@gmail.com</a:t>
            </a:r>
            <a:endParaRPr dirty="0"/>
          </a:p>
        </p:txBody>
      </p:sp>
      <p:sp>
        <p:nvSpPr>
          <p:cNvPr id="57" name="TextBox 56"/>
          <p:cNvSpPr txBox="1"/>
          <p:nvPr/>
        </p:nvSpPr>
        <p:spPr>
          <a:xfrm>
            <a:off x="274320" y="656539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050" dirty="0"/>
              <a:t>📍 </a:t>
            </a:r>
            <a:r>
              <a:rPr sz="1050" dirty="0" err="1"/>
              <a:t>जिल्ला</a:t>
            </a:r>
            <a:r>
              <a:rPr sz="1050" dirty="0"/>
              <a:t> </a:t>
            </a:r>
            <a:r>
              <a:rPr sz="1050" dirty="0" err="1"/>
              <a:t>प्रशासन</a:t>
            </a:r>
            <a:r>
              <a:rPr sz="1050" dirty="0"/>
              <a:t> </a:t>
            </a:r>
            <a:r>
              <a:rPr sz="1050" dirty="0" err="1"/>
              <a:t>कार्यालय</a:t>
            </a:r>
            <a:r>
              <a:rPr sz="1050" dirty="0"/>
              <a:t>, </a:t>
            </a:r>
            <a:r>
              <a:rPr sz="1050" dirty="0" err="1"/>
              <a:t>दार्चुला</a:t>
            </a:r>
            <a:r>
              <a:rPr sz="1050" dirty="0"/>
              <a:t> | 📞 </a:t>
            </a:r>
            <a:r>
              <a:rPr sz="1050" dirty="0" err="1"/>
              <a:t>फोन</a:t>
            </a:r>
            <a:r>
              <a:rPr sz="1050" dirty="0"/>
              <a:t>: </a:t>
            </a:r>
            <a:r>
              <a:rPr lang="ne-NP" sz="1050" dirty="0" smtClean="0"/>
              <a:t>०९३</a:t>
            </a:r>
            <a:r>
              <a:rPr sz="1050" dirty="0" smtClean="0"/>
              <a:t>-</a:t>
            </a:r>
            <a:r>
              <a:rPr lang="ne-NP" sz="1050" dirty="0" smtClean="0"/>
              <a:t>४२०२१४, ४२०१३३</a:t>
            </a:r>
            <a:endParaRPr sz="1050" dirty="0"/>
          </a:p>
        </p:txBody>
      </p:sp>
      <p:sp>
        <p:nvSpPr>
          <p:cNvPr id="58" name="TextBox 57"/>
          <p:cNvSpPr txBox="1"/>
          <p:nvPr/>
        </p:nvSpPr>
        <p:spPr>
          <a:xfrm>
            <a:off x="9601200" y="6565392"/>
            <a:ext cx="228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dirty="0"/>
              <a:t>🌐 </a:t>
            </a:r>
            <a:r>
              <a:rPr dirty="0" smtClean="0"/>
              <a:t>www.</a:t>
            </a:r>
            <a:r>
              <a:rPr lang="en-US" dirty="0" smtClean="0"/>
              <a:t>dao</a:t>
            </a:r>
            <a:r>
              <a:rPr dirty="0" smtClean="0"/>
              <a:t>darchula.</a:t>
            </a:r>
            <a:r>
              <a:rPr lang="en-US" dirty="0" smtClean="0"/>
              <a:t>moha.</a:t>
            </a:r>
            <a:r>
              <a:rPr dirty="0" smtClean="0"/>
              <a:t>gov.np</a:t>
            </a:r>
            <a:endParaRPr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" y="93126"/>
            <a:ext cx="746746" cy="63150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906105"/>
            <a:ext cx="2955290" cy="1970194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045700" y="313216"/>
            <a:ext cx="1841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FFFFFF"/>
                </a:solidFill>
                <a:latin typeface="Arial"/>
              </a:defRPr>
            </a:pPr>
            <a:r>
              <a:rPr sz="1600" dirty="0"/>
              <a:t>२०८३ </a:t>
            </a:r>
            <a:r>
              <a:rPr sz="1600" dirty="0" err="1"/>
              <a:t>भाद्र</a:t>
            </a:r>
            <a:r>
              <a:rPr sz="1600" dirty="0"/>
              <a:t> </a:t>
            </a:r>
            <a:r>
              <a:rPr lang="ne-NP" sz="1600" smtClean="0"/>
              <a:t>१५</a:t>
            </a:r>
            <a:r>
              <a:rPr sz="1600" smtClean="0"/>
              <a:t> </a:t>
            </a:r>
            <a:r>
              <a:rPr sz="1600" dirty="0" err="1"/>
              <a:t>गते</a:t>
            </a:r>
            <a:endParaRPr sz="1600" dirty="0"/>
          </a:p>
        </p:txBody>
      </p:sp>
    </p:spTree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638</Words>
  <Application>Microsoft Office PowerPoint</Application>
  <PresentationFormat>Widescreen</PresentationFormat>
  <Paragraphs>194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Mangal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dell</dc:creator>
  <cp:keywords/>
  <dc:description>generated using python-pptx</dc:description>
  <cp:lastModifiedBy>disaster</cp:lastModifiedBy>
  <cp:revision>148</cp:revision>
  <dcterms:created xsi:type="dcterms:W3CDTF">2013-01-27T09:14:16Z</dcterms:created>
  <dcterms:modified xsi:type="dcterms:W3CDTF">2026-09-01T11:29:40Z</dcterms:modified>
  <cp:category/>
</cp:coreProperties>
</file>